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4" r:id="rId3"/>
    <p:sldId id="258" r:id="rId4"/>
    <p:sldId id="257" r:id="rId5"/>
    <p:sldId id="262" r:id="rId6"/>
    <p:sldId id="269" r:id="rId7"/>
    <p:sldId id="267" r:id="rId8"/>
    <p:sldId id="285" r:id="rId9"/>
    <p:sldId id="263" r:id="rId10"/>
    <p:sldId id="261" r:id="rId11"/>
    <p:sldId id="280" r:id="rId12"/>
    <p:sldId id="282" r:id="rId13"/>
    <p:sldId id="265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259" r:id="rId22"/>
    <p:sldId id="273" r:id="rId23"/>
    <p:sldId id="292" r:id="rId24"/>
    <p:sldId id="303" r:id="rId25"/>
    <p:sldId id="293" r:id="rId26"/>
    <p:sldId id="294" r:id="rId27"/>
    <p:sldId id="291" r:id="rId28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30"/>
      <p:bold r:id="rId31"/>
      <p:italic r:id="rId32"/>
      <p:boldItalic r:id="rId33"/>
    </p:embeddedFont>
    <p:embeddedFont>
      <p:font typeface="Fira Sans Condensed Light" panose="020B0403050000020004" pitchFamily="34" charset="0"/>
      <p:regular r:id="rId34"/>
      <p:bold r:id="rId35"/>
      <p:italic r:id="rId36"/>
      <p:boldItalic r:id="rId37"/>
    </p:embeddedFont>
    <p:embeddedFont>
      <p:font typeface="Rajdhani" panose="020B0604020202020204" charset="-94"/>
      <p:regular r:id="rId38"/>
      <p:bold r:id="rId39"/>
    </p:embeddedFont>
    <p:embeddedFont>
      <p:font typeface="Raleway" pitchFamily="2" charset="-94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7EF"/>
    <a:srgbClr val="354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4AFD6-D4AB-48EE-B6DA-E976434B3F7F}">
  <a:tblStyle styleId="{2EF4AFD6-D4AB-48EE-B6DA-E976434B3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6bcecd75a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6bcecd75a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4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6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66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07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14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89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bcecd75a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bcecd75a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30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7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22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41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6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2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f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fif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461658" y="1489724"/>
            <a:ext cx="6111992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 dirty="0"/>
              <a:t>SPEECH EMOTION RECOGNITION</a:t>
            </a:r>
            <a:endParaRPr sz="80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681908" y="213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DIFFERENCE</a:t>
            </a:r>
            <a:endParaRPr dirty="0"/>
          </a:p>
        </p:txBody>
      </p:sp>
      <p:grpSp>
        <p:nvGrpSpPr>
          <p:cNvPr id="155" name="Google Shape;155;p20"/>
          <p:cNvGrpSpPr/>
          <p:nvPr/>
        </p:nvGrpSpPr>
        <p:grpSpPr>
          <a:xfrm rot="-5400000">
            <a:off x="8693543" y="4709953"/>
            <a:ext cx="362321" cy="364231"/>
            <a:chOff x="6069423" y="2891892"/>
            <a:chExt cx="362321" cy="364231"/>
          </a:xfrm>
        </p:grpSpPr>
        <p:sp>
          <p:nvSpPr>
            <p:cNvPr id="156" name="Google Shape;156;p20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 rot="-5400000">
            <a:off x="-1172039" y="2798969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WHAT SETS US APART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3" name="Google Shape;163;p20"/>
          <p:cNvCxnSpPr>
            <a:cxnSpLocks/>
            <a:stCxn id="162" idx="2"/>
          </p:cNvCxnSpPr>
          <p:nvPr/>
        </p:nvCxnSpPr>
        <p:spPr>
          <a:xfrm>
            <a:off x="704011" y="3027569"/>
            <a:ext cx="1316100" cy="767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0"/>
          <p:cNvCxnSpPr>
            <a:cxnSpLocks/>
            <a:stCxn id="162" idx="2"/>
          </p:cNvCxnSpPr>
          <p:nvPr/>
        </p:nvCxnSpPr>
        <p:spPr>
          <a:xfrm rot="10800000" flipH="1">
            <a:off x="704011" y="2258069"/>
            <a:ext cx="1316100" cy="7695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1874655" y="1771580"/>
            <a:ext cx="334316" cy="290895"/>
            <a:chOff x="3716358" y="1544655"/>
            <a:chExt cx="361971" cy="314958"/>
          </a:xfrm>
        </p:grpSpPr>
        <p:sp>
          <p:nvSpPr>
            <p:cNvPr id="178" name="Google Shape;178;p2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2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" name="Google Shape;191;p20"/>
          <p:cNvSpPr txBox="1"/>
          <p:nvPr/>
        </p:nvSpPr>
        <p:spPr>
          <a:xfrm flipH="1">
            <a:off x="6121101" y="3917767"/>
            <a:ext cx="2018400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Emotion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analysis from text and audio files.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92" name="Google Shape;192;p20"/>
          <p:cNvCxnSpPr>
            <a:cxnSpLocks/>
          </p:cNvCxnSpPr>
          <p:nvPr/>
        </p:nvCxnSpPr>
        <p:spPr>
          <a:xfrm>
            <a:off x="4339053" y="1968872"/>
            <a:ext cx="1347065" cy="105869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3" name="Google Shape;193;p20"/>
          <p:cNvCxnSpPr>
            <a:cxnSpLocks/>
          </p:cNvCxnSpPr>
          <p:nvPr/>
        </p:nvCxnSpPr>
        <p:spPr>
          <a:xfrm flipH="1">
            <a:off x="4339053" y="3027569"/>
            <a:ext cx="1347065" cy="89488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4" name="Google Shape;194;p20"/>
          <p:cNvGrpSpPr/>
          <p:nvPr/>
        </p:nvGrpSpPr>
        <p:grpSpPr>
          <a:xfrm>
            <a:off x="1887060" y="4038231"/>
            <a:ext cx="309505" cy="260656"/>
            <a:chOff x="2171474" y="3369229"/>
            <a:chExt cx="408156" cy="343737"/>
          </a:xfrm>
        </p:grpSpPr>
        <p:sp>
          <p:nvSpPr>
            <p:cNvPr id="195" name="Google Shape;195;p20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2;p21">
            <a:extLst>
              <a:ext uri="{FF2B5EF4-FFF2-40B4-BE49-F238E27FC236}">
                <a16:creationId xmlns:a16="http://schemas.microsoft.com/office/drawing/2014/main" id="{206793EE-24E0-99B8-4895-0616285C3D88}"/>
              </a:ext>
            </a:extLst>
          </p:cNvPr>
          <p:cNvSpPr txBox="1"/>
          <p:nvPr/>
        </p:nvSpPr>
        <p:spPr>
          <a:xfrm>
            <a:off x="3046237" y="753724"/>
            <a:ext cx="60977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</a:t>
            </a: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is our difference</a:t>
            </a: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?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F2C3A36-F5FC-697A-497F-078FA4AF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89" y="3160515"/>
            <a:ext cx="1514504" cy="1514504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7A922F86-B69E-36F3-836F-694C2D049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92"/>
          <a:stretch/>
        </p:blipFill>
        <p:spPr>
          <a:xfrm>
            <a:off x="2465851" y="1380119"/>
            <a:ext cx="1514504" cy="1519146"/>
          </a:xfrm>
          <a:prstGeom prst="rect">
            <a:avLst/>
          </a:prstGeom>
        </p:spPr>
      </p:pic>
      <p:pic>
        <p:nvPicPr>
          <p:cNvPr id="13" name="Resim 12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AEB70F73-67FF-2518-5549-E24D53E0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614" y="2027727"/>
            <a:ext cx="26193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996697" y="307309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CONTRIBUTIONS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987A9A-BBC3-3E48-F189-F697D41D0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3" y="843643"/>
            <a:ext cx="4107226" cy="1997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8E1512-D7D0-5989-2F9C-E63B2308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7375"/>
            <a:ext cx="4341767" cy="1754989"/>
          </a:xfrm>
          <a:prstGeom prst="rect">
            <a:avLst/>
          </a:prstGeom>
        </p:spPr>
      </p:pic>
      <p:sp>
        <p:nvSpPr>
          <p:cNvPr id="6" name="Google Shape;191;p20">
            <a:extLst>
              <a:ext uri="{FF2B5EF4-FFF2-40B4-BE49-F238E27FC236}">
                <a16:creationId xmlns:a16="http://schemas.microsoft.com/office/drawing/2014/main" id="{85841191-4883-8D22-3716-D6B09C41CC35}"/>
              </a:ext>
            </a:extLst>
          </p:cNvPr>
          <p:cNvSpPr txBox="1"/>
          <p:nvPr/>
        </p:nvSpPr>
        <p:spPr>
          <a:xfrm flipH="1">
            <a:off x="41638" y="4254395"/>
            <a:ext cx="4484416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After the audio file is processed, it is converted into text and the mood appears on the screen.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4484547" y="2277290"/>
            <a:ext cx="3180084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work from both audio and text files.</a:t>
            </a:r>
          </a:p>
        </p:txBody>
      </p:sp>
      <p:pic>
        <p:nvPicPr>
          <p:cNvPr id="8" name="Resim 7" descr="Measures to make the users happy😃 | by Praburaj Kennady | UX Collective">
            <a:extLst>
              <a:ext uri="{FF2B5EF4-FFF2-40B4-BE49-F238E27FC236}">
                <a16:creationId xmlns:a16="http://schemas.microsoft.com/office/drawing/2014/main" id="{18AF32AF-EC3E-23ED-A875-D08A69F94A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67" y="535909"/>
            <a:ext cx="2324127" cy="130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1"/>
          <p:cNvSpPr txBox="1">
            <a:spLocks noGrp="1"/>
          </p:cNvSpPr>
          <p:nvPr>
            <p:ph type="title"/>
          </p:nvPr>
        </p:nvSpPr>
        <p:spPr>
          <a:xfrm>
            <a:off x="719998" y="3861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ADVANTAGES</a:t>
            </a:r>
            <a:endParaRPr dirty="0"/>
          </a:p>
        </p:txBody>
      </p:sp>
      <p:sp>
        <p:nvSpPr>
          <p:cNvPr id="1237" name="Google Shape;1237;p41"/>
          <p:cNvSpPr/>
          <p:nvPr/>
        </p:nvSpPr>
        <p:spPr>
          <a:xfrm>
            <a:off x="5584371" y="4698483"/>
            <a:ext cx="36738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-NO REQUIREMENT OTHER THAN PC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0" name="Google Shape;1240;p41"/>
          <p:cNvSpPr/>
          <p:nvPr/>
        </p:nvSpPr>
        <p:spPr>
          <a:xfrm>
            <a:off x="359229" y="4469883"/>
            <a:ext cx="24982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4- SAVING ON TIME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3" name="Google Shape;1243;p41"/>
          <p:cNvSpPr/>
          <p:nvPr/>
        </p:nvSpPr>
        <p:spPr>
          <a:xfrm>
            <a:off x="6286528" y="2530194"/>
            <a:ext cx="25390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2- FEWER ERRORS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6" name="Google Shape;1246;p41"/>
          <p:cNvSpPr/>
          <p:nvPr/>
        </p:nvSpPr>
        <p:spPr>
          <a:xfrm>
            <a:off x="3864205" y="2371510"/>
            <a:ext cx="1415589" cy="1415589"/>
          </a:xfrm>
          <a:prstGeom prst="diamond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1"/>
          <p:cNvSpPr/>
          <p:nvPr/>
        </p:nvSpPr>
        <p:spPr>
          <a:xfrm>
            <a:off x="4087500" y="1584830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9" name="Google Shape;1249;p41"/>
          <p:cNvSpPr/>
          <p:nvPr/>
        </p:nvSpPr>
        <p:spPr>
          <a:xfrm>
            <a:off x="5109284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0" name="Google Shape;1250;p41"/>
          <p:cNvSpPr/>
          <p:nvPr/>
        </p:nvSpPr>
        <p:spPr>
          <a:xfrm>
            <a:off x="3065707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1" name="Google Shape;1251;p41"/>
          <p:cNvSpPr/>
          <p:nvPr/>
        </p:nvSpPr>
        <p:spPr>
          <a:xfrm>
            <a:off x="4087500" y="3623484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3" name="Google Shape;1253;p41"/>
          <p:cNvSpPr/>
          <p:nvPr/>
        </p:nvSpPr>
        <p:spPr>
          <a:xfrm>
            <a:off x="816429" y="2530194"/>
            <a:ext cx="20410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1-EASE OF USE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Resim 1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82BA904D-2603-F435-E41F-A02586FC94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81" y="1500475"/>
            <a:ext cx="1877243" cy="8337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lock Arc 41">
            <a:extLst>
              <a:ext uri="{FF2B5EF4-FFF2-40B4-BE49-F238E27FC236}">
                <a16:creationId xmlns:a16="http://schemas.microsoft.com/office/drawing/2014/main" id="{4ECBE98B-FB7C-4D5D-8746-F7FF87C93BBF}"/>
              </a:ext>
            </a:extLst>
          </p:cNvPr>
          <p:cNvSpPr/>
          <p:nvPr/>
        </p:nvSpPr>
        <p:spPr>
          <a:xfrm>
            <a:off x="4335348" y="2749107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1A7BBA-F2A8-33CF-FD96-F981387A6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90" y="1076590"/>
            <a:ext cx="1423659" cy="14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Premium Vector | Boy is confused about using his own gadget">
            <a:extLst>
              <a:ext uri="{FF2B5EF4-FFF2-40B4-BE49-F238E27FC236}">
                <a16:creationId xmlns:a16="http://schemas.microsoft.com/office/drawing/2014/main" id="{49B2141D-407C-82FF-BD11-B3DF277F1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90" y="2911654"/>
            <a:ext cx="1399234" cy="14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 descr="Enjoy - Free user icons">
            <a:extLst>
              <a:ext uri="{FF2B5EF4-FFF2-40B4-BE49-F238E27FC236}">
                <a16:creationId xmlns:a16="http://schemas.microsoft.com/office/drawing/2014/main" id="{D49AAB97-B16E-08AC-7C9B-2B9DE639A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90" y="2979975"/>
            <a:ext cx="1423659" cy="142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FLOWCHART</a:t>
            </a:r>
            <a:endParaRPr dirty="0"/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00" y="262118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3788100" y="1181468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cxnSpLocks/>
          </p:cNvCxnSpPr>
          <p:nvPr/>
        </p:nvCxnSpPr>
        <p:spPr>
          <a:xfrm rot="-5400000" flipH="1">
            <a:off x="4707600" y="1181468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0" y="262118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3CC294A5-8C1B-74DB-84F0-FA9BEBB1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" y="2170236"/>
            <a:ext cx="7306945" cy="272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speech features can be divided into </a:t>
            </a:r>
            <a:r>
              <a:rPr lang="tr-TR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4</a:t>
            </a:r>
            <a:r>
              <a:rPr lang="en-US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main categories</a:t>
            </a:r>
            <a:r>
              <a:rPr lang="tr-TR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Continuous Speech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Quality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Spectral-Based Speech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Nonlinear TEO-Based Features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9359A1D-2A73-3D02-7CA2-363245E0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9" y="2835678"/>
            <a:ext cx="1599117" cy="1599117"/>
          </a:xfrm>
          <a:prstGeom prst="rect">
            <a:avLst/>
          </a:prstGeom>
          <a:solidFill>
            <a:schemeClr val="tx2">
              <a:alpha val="39000"/>
            </a:schemeClr>
          </a:solidFill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C41DB0C-8699-1885-EE56-DA377B97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28" y="972631"/>
            <a:ext cx="1599117" cy="1599117"/>
          </a:xfrm>
          <a:prstGeom prst="rect">
            <a:avLst/>
          </a:prstGeom>
          <a:solidFill>
            <a:schemeClr val="tx2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312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B425936-6BF9-522D-228D-DC9713E6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5" y="909110"/>
            <a:ext cx="7169869" cy="35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İçerik Yer Tutucusu 4">
            <a:extLst>
              <a:ext uri="{FF2B5EF4-FFF2-40B4-BE49-F238E27FC236}">
                <a16:creationId xmlns:a16="http://schemas.microsoft.com/office/drawing/2014/main" id="{53040E3B-B50A-A41E-27D5-C0C6DDB2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4" y="1328413"/>
            <a:ext cx="7169869" cy="2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1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Continuous Speech Features</a:t>
            </a:r>
            <a:r>
              <a:rPr lang="tr-TR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Pitch-Related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Formants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Energy-Related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Timing Features</a:t>
            </a:r>
          </a:p>
        </p:txBody>
      </p:sp>
      <p:pic>
        <p:nvPicPr>
          <p:cNvPr id="4" name="Resim 3" descr="metin, anten içeren bir resim&#10;&#10;Açıklama otomatik olarak oluşturuldu">
            <a:extLst>
              <a:ext uri="{FF2B5EF4-FFF2-40B4-BE49-F238E27FC236}">
                <a16:creationId xmlns:a16="http://schemas.microsoft.com/office/drawing/2014/main" id="{23388134-A48A-100C-40DA-FF9E9D4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28" y="2021508"/>
            <a:ext cx="4277432" cy="1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Quality Features</a:t>
            </a: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Level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Pitch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Phrase, Phoneme, Word and Feature Boundaries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Temporal Structures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B89A25-F915-D854-8D2E-AE346C207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9"/>
          <a:stretch/>
        </p:blipFill>
        <p:spPr>
          <a:xfrm>
            <a:off x="5186933" y="1671405"/>
            <a:ext cx="3444727" cy="18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Spectral-Based Speech Features</a:t>
            </a: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Linear Predictor Coefficient (LPC)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Mel Frequency Cepstral Coefficient (MFCC)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Log Frequency Power Coefficient (LFPC)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64F177F-659E-C506-71BE-5DA562C5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33" y="1668991"/>
            <a:ext cx="3444727" cy="18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3"/>
          <p:cNvSpPr txBox="1">
            <a:spLocks noGrp="1"/>
          </p:cNvSpPr>
          <p:nvPr>
            <p:ph type="title"/>
          </p:nvPr>
        </p:nvSpPr>
        <p:spPr>
          <a:xfrm>
            <a:off x="685684" y="189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OUR TEAM</a:t>
            </a:r>
            <a:endParaRPr sz="4000" dirty="0"/>
          </a:p>
        </p:txBody>
      </p:sp>
      <p:sp>
        <p:nvSpPr>
          <p:cNvPr id="1325" name="Google Shape;1325;p43"/>
          <p:cNvSpPr/>
          <p:nvPr/>
        </p:nvSpPr>
        <p:spPr>
          <a:xfrm rot="10800000">
            <a:off x="3727196" y="1822373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3"/>
          <p:cNvSpPr/>
          <p:nvPr/>
        </p:nvSpPr>
        <p:spPr>
          <a:xfrm rot="10800000">
            <a:off x="803851" y="1587753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3"/>
          <p:cNvSpPr/>
          <p:nvPr/>
        </p:nvSpPr>
        <p:spPr>
          <a:xfrm rot="10800000">
            <a:off x="4458187" y="1577618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2718825" y="3872271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 txBox="1"/>
          <p:nvPr/>
        </p:nvSpPr>
        <p:spPr>
          <a:xfrm flipH="1">
            <a:off x="55251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Elif Aybüke COŞKUN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201811018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Google Shape;1325;p43">
            <a:extLst>
              <a:ext uri="{FF2B5EF4-FFF2-40B4-BE49-F238E27FC236}">
                <a16:creationId xmlns:a16="http://schemas.microsoft.com/office/drawing/2014/main" id="{75F4903E-B1FD-1007-B447-0FB558362C2E}"/>
              </a:ext>
            </a:extLst>
          </p:cNvPr>
          <p:cNvSpPr/>
          <p:nvPr/>
        </p:nvSpPr>
        <p:spPr>
          <a:xfrm>
            <a:off x="1909332" y="2828719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25;p43">
            <a:extLst>
              <a:ext uri="{FF2B5EF4-FFF2-40B4-BE49-F238E27FC236}">
                <a16:creationId xmlns:a16="http://schemas.microsoft.com/office/drawing/2014/main" id="{8020A74D-1FE4-222A-12E5-0474EFE52888}"/>
              </a:ext>
            </a:extLst>
          </p:cNvPr>
          <p:cNvSpPr/>
          <p:nvPr/>
        </p:nvSpPr>
        <p:spPr>
          <a:xfrm rot="10800000">
            <a:off x="85676" y="1879419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25;p43">
            <a:extLst>
              <a:ext uri="{FF2B5EF4-FFF2-40B4-BE49-F238E27FC236}">
                <a16:creationId xmlns:a16="http://schemas.microsoft.com/office/drawing/2014/main" id="{1EC929E8-C8FD-372C-3133-87CB1BEFC384}"/>
              </a:ext>
            </a:extLst>
          </p:cNvPr>
          <p:cNvSpPr/>
          <p:nvPr/>
        </p:nvSpPr>
        <p:spPr>
          <a:xfrm>
            <a:off x="5545060" y="2795751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25;p43">
            <a:extLst>
              <a:ext uri="{FF2B5EF4-FFF2-40B4-BE49-F238E27FC236}">
                <a16:creationId xmlns:a16="http://schemas.microsoft.com/office/drawing/2014/main" id="{9D110967-D99D-AAD0-6ECC-DA6721D443F3}"/>
              </a:ext>
            </a:extLst>
          </p:cNvPr>
          <p:cNvSpPr/>
          <p:nvPr/>
        </p:nvSpPr>
        <p:spPr>
          <a:xfrm rot="10800000">
            <a:off x="7341973" y="1812921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6;p43">
            <a:extLst>
              <a:ext uri="{FF2B5EF4-FFF2-40B4-BE49-F238E27FC236}">
                <a16:creationId xmlns:a16="http://schemas.microsoft.com/office/drawing/2014/main" id="{3B3DB5CA-C515-8CBD-4B6E-5FF612F4D621}"/>
              </a:ext>
            </a:extLst>
          </p:cNvPr>
          <p:cNvSpPr/>
          <p:nvPr/>
        </p:nvSpPr>
        <p:spPr>
          <a:xfrm rot="10800000">
            <a:off x="6310369" y="3872271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6;p43">
            <a:extLst>
              <a:ext uri="{FF2B5EF4-FFF2-40B4-BE49-F238E27FC236}">
                <a16:creationId xmlns:a16="http://schemas.microsoft.com/office/drawing/2014/main" id="{380E11A5-540E-84CD-A56A-CC45C451545C}"/>
              </a:ext>
            </a:extLst>
          </p:cNvPr>
          <p:cNvSpPr/>
          <p:nvPr/>
        </p:nvSpPr>
        <p:spPr>
          <a:xfrm rot="10800000">
            <a:off x="8107258" y="1581471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32;p43">
            <a:extLst>
              <a:ext uri="{FF2B5EF4-FFF2-40B4-BE49-F238E27FC236}">
                <a16:creationId xmlns:a16="http://schemas.microsoft.com/office/drawing/2014/main" id="{61DA10CA-90AE-FA04-48DF-E4152A92CBB3}"/>
              </a:ext>
            </a:extLst>
          </p:cNvPr>
          <p:cNvSpPr txBox="1"/>
          <p:nvPr/>
        </p:nvSpPr>
        <p:spPr>
          <a:xfrm flipH="1">
            <a:off x="1849089" y="3100994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Furkan DURAN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201811027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" name="Google Shape;1332;p43">
            <a:extLst>
              <a:ext uri="{FF2B5EF4-FFF2-40B4-BE49-F238E27FC236}">
                <a16:creationId xmlns:a16="http://schemas.microsoft.com/office/drawing/2014/main" id="{AA1F0BBA-1BE6-9EFF-8CA9-0C0F1B61EEA7}"/>
              </a:ext>
            </a:extLst>
          </p:cNvPr>
          <p:cNvSpPr txBox="1"/>
          <p:nvPr/>
        </p:nvSpPr>
        <p:spPr>
          <a:xfrm flipH="1">
            <a:off x="3686813" y="3040544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Abdullah ÖZDER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202011410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" name="Google Shape;1332;p43">
            <a:extLst>
              <a:ext uri="{FF2B5EF4-FFF2-40B4-BE49-F238E27FC236}">
                <a16:creationId xmlns:a16="http://schemas.microsoft.com/office/drawing/2014/main" id="{5BEEB0C4-D1E1-D55A-8BEF-D80F5458E407}"/>
              </a:ext>
            </a:extLst>
          </p:cNvPr>
          <p:cNvSpPr txBox="1"/>
          <p:nvPr/>
        </p:nvSpPr>
        <p:spPr>
          <a:xfrm flipH="1">
            <a:off x="5509086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Şima</a:t>
            </a:r>
            <a:endParaRPr lang="tr-TR"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KAYISI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201811043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" name="Google Shape;1332;p43">
            <a:extLst>
              <a:ext uri="{FF2B5EF4-FFF2-40B4-BE49-F238E27FC236}">
                <a16:creationId xmlns:a16="http://schemas.microsoft.com/office/drawing/2014/main" id="{D42CD04B-B9BE-E00E-2065-665C36D0709B}"/>
              </a:ext>
            </a:extLst>
          </p:cNvPr>
          <p:cNvSpPr txBox="1"/>
          <p:nvPr/>
        </p:nvSpPr>
        <p:spPr>
          <a:xfrm flipH="1">
            <a:off x="7300091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İhsan BARDAKCI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201717007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FC3547A-ECBA-648C-C4EE-9FDF804445C5}"/>
              </a:ext>
            </a:extLst>
          </p:cNvPr>
          <p:cNvSpPr txBox="1"/>
          <p:nvPr/>
        </p:nvSpPr>
        <p:spPr>
          <a:xfrm>
            <a:off x="3044073" y="43023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 err="1">
                <a:solidFill>
                  <a:schemeClr val="tx2"/>
                </a:solidFill>
                <a:effectLst/>
                <a:latin typeface="Raleway" panose="020B0604020202020204" pitchFamily="2" charset="-94"/>
              </a:rPr>
              <a:t>Assist</a:t>
            </a:r>
            <a:r>
              <a:rPr lang="tr-TR" b="1" i="0" dirty="0">
                <a:solidFill>
                  <a:schemeClr val="tx2"/>
                </a:solidFill>
                <a:effectLst/>
                <a:latin typeface="Raleway" panose="020B0604020202020204" pitchFamily="2" charset="-94"/>
              </a:rPr>
              <a:t>. Prof. Dr. Ayşe Nurdan SARAN</a:t>
            </a:r>
            <a:endParaRPr lang="tr-T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Nonlinear TEO-Based Features</a:t>
            </a:r>
            <a:endParaRPr lang="tr-TR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TEO Decomposed FM Variation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Normalized TEO Autocorrelation Envelope Area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Critical </a:t>
            </a:r>
            <a:r>
              <a:rPr lang="en-US" sz="16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Bandbased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TEO Autocorrelation Envelope Area </a:t>
            </a: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A507A3E-D6AA-FDD4-98AB-C0456B76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40" y="1025645"/>
            <a:ext cx="2543820" cy="30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3600" y="218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TECHNOLOGIES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1433095" y="842887"/>
            <a:ext cx="63375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were the technologies and diagrams used?</a:t>
            </a:r>
          </a:p>
        </p:txBody>
      </p:sp>
      <p:sp>
        <p:nvSpPr>
          <p:cNvPr id="93" name="Google Shape;93;p18"/>
          <p:cNvSpPr/>
          <p:nvPr/>
        </p:nvSpPr>
        <p:spPr>
          <a:xfrm>
            <a:off x="1567203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09837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52470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395103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694103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36737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579370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cxnSpLocks/>
            <a:stCxn id="93" idx="4"/>
          </p:cNvCxnSpPr>
          <p:nvPr/>
        </p:nvCxnSpPr>
        <p:spPr>
          <a:xfrm>
            <a:off x="1630653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cxnSpLocks/>
            <a:stCxn id="94" idx="4"/>
          </p:cNvCxnSpPr>
          <p:nvPr/>
        </p:nvCxnSpPr>
        <p:spPr>
          <a:xfrm>
            <a:off x="3573287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cxnSpLocks/>
            <a:stCxn id="95" idx="4"/>
          </p:cNvCxnSpPr>
          <p:nvPr/>
        </p:nvCxnSpPr>
        <p:spPr>
          <a:xfrm>
            <a:off x="5515920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cxnSpLocks/>
            <a:stCxn id="96" idx="4"/>
          </p:cNvCxnSpPr>
          <p:nvPr/>
        </p:nvCxnSpPr>
        <p:spPr>
          <a:xfrm>
            <a:off x="7458553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8"/>
          <p:cNvCxnSpPr>
            <a:cxnSpLocks/>
            <a:stCxn id="93" idx="0"/>
          </p:cNvCxnSpPr>
          <p:nvPr/>
        </p:nvCxnSpPr>
        <p:spPr>
          <a:xfrm rot="10800000">
            <a:off x="1630653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cxnSpLocks/>
            <a:stCxn id="94" idx="0"/>
          </p:cNvCxnSpPr>
          <p:nvPr/>
        </p:nvCxnSpPr>
        <p:spPr>
          <a:xfrm rot="10800000">
            <a:off x="3573287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cxnSpLocks/>
            <a:stCxn id="95" idx="0"/>
          </p:cNvCxnSpPr>
          <p:nvPr/>
        </p:nvCxnSpPr>
        <p:spPr>
          <a:xfrm rot="10800000">
            <a:off x="5515920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cxnSpLocks/>
            <a:stCxn id="96" idx="0"/>
          </p:cNvCxnSpPr>
          <p:nvPr/>
        </p:nvCxnSpPr>
        <p:spPr>
          <a:xfrm rot="10800000">
            <a:off x="7458553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D81495F2-FEA9-6E02-ACDF-60D8D9AC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50" y="3939191"/>
            <a:ext cx="1645091" cy="67345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A8BBFFE-CA4E-391F-4F16-65119163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4" y="3550205"/>
            <a:ext cx="1412198" cy="141219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AEB2DC-E56B-A8A8-DBF0-CDD3463E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71" y="3706554"/>
            <a:ext cx="1046172" cy="10461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50281A1-2D41-D465-C795-BA7571311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883" y="1701285"/>
            <a:ext cx="1022535" cy="1022535"/>
          </a:xfrm>
          <a:prstGeom prst="rect">
            <a:avLst/>
          </a:prstGeom>
        </p:spPr>
      </p:pic>
      <p:pic>
        <p:nvPicPr>
          <p:cNvPr id="11" name="Resim 10" descr="gece göğü içeren bir resim&#10;&#10;Açıklama otomatik olarak oluşturuldu">
            <a:extLst>
              <a:ext uri="{FF2B5EF4-FFF2-40B4-BE49-F238E27FC236}">
                <a16:creationId xmlns:a16="http://schemas.microsoft.com/office/drawing/2014/main" id="{2082EEAD-97F9-802E-2646-9DB4C81A8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810" y="1652256"/>
            <a:ext cx="1112737" cy="1112737"/>
          </a:xfrm>
          <a:prstGeom prst="rect">
            <a:avLst/>
          </a:prstGeom>
        </p:spPr>
      </p:pic>
      <p:pic>
        <p:nvPicPr>
          <p:cNvPr id="13" name="Resim 12" descr="oyuncak, 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13197FEA-FE77-F94C-494D-A3611573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032" y="1652256"/>
            <a:ext cx="1704594" cy="120324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B69B1DE-E781-4B77-AEB9-60A203625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6481" y="3799116"/>
            <a:ext cx="953610" cy="953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"/>
          <p:cNvSpPr/>
          <p:nvPr/>
        </p:nvSpPr>
        <p:spPr>
          <a:xfrm>
            <a:off x="3475413" y="2679450"/>
            <a:ext cx="1677000" cy="167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2"/>
          <p:cNvSpPr/>
          <p:nvPr/>
        </p:nvSpPr>
        <p:spPr>
          <a:xfrm>
            <a:off x="4422578" y="1728126"/>
            <a:ext cx="2031900" cy="20319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2"/>
          <p:cNvSpPr txBox="1"/>
          <p:nvPr/>
        </p:nvSpPr>
        <p:spPr>
          <a:xfrm>
            <a:off x="5072828" y="2303675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3475428" y="1641703"/>
            <a:ext cx="1167000" cy="116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187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FUTURE WORKS</a:t>
            </a:r>
            <a:endParaRPr dirty="0"/>
          </a:p>
        </p:txBody>
      </p:sp>
      <p:grpSp>
        <p:nvGrpSpPr>
          <p:cNvPr id="800" name="Google Shape;800;p32"/>
          <p:cNvGrpSpPr/>
          <p:nvPr/>
        </p:nvGrpSpPr>
        <p:grpSpPr>
          <a:xfrm>
            <a:off x="5310985" y="2760878"/>
            <a:ext cx="255086" cy="301685"/>
            <a:chOff x="8065100" y="2000174"/>
            <a:chExt cx="255086" cy="301685"/>
          </a:xfrm>
        </p:grpSpPr>
        <p:sp>
          <p:nvSpPr>
            <p:cNvPr id="801" name="Google Shape;801;p32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2"/>
          <p:cNvGrpSpPr/>
          <p:nvPr/>
        </p:nvGrpSpPr>
        <p:grpSpPr>
          <a:xfrm>
            <a:off x="4136731" y="3569346"/>
            <a:ext cx="354363" cy="354395"/>
            <a:chOff x="3712952" y="1970604"/>
            <a:chExt cx="354363" cy="354395"/>
          </a:xfrm>
        </p:grpSpPr>
        <p:sp>
          <p:nvSpPr>
            <p:cNvPr id="806" name="Google Shape;806;p32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2"/>
          <p:cNvGrpSpPr/>
          <p:nvPr/>
        </p:nvGrpSpPr>
        <p:grpSpPr>
          <a:xfrm>
            <a:off x="3952981" y="2284003"/>
            <a:ext cx="211892" cy="339594"/>
            <a:chOff x="3316159" y="1515085"/>
            <a:chExt cx="211892" cy="339594"/>
          </a:xfrm>
        </p:grpSpPr>
        <p:sp>
          <p:nvSpPr>
            <p:cNvPr id="816" name="Google Shape;816;p32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32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820" name="Google Shape;820;p32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8" name="Google Shape;828;p32"/>
          <p:cNvSpPr txBox="1"/>
          <p:nvPr/>
        </p:nvSpPr>
        <p:spPr>
          <a:xfrm>
            <a:off x="235332" y="4464614"/>
            <a:ext cx="22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HEART RATE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1" name="Google Shape;831;p32"/>
          <p:cNvSpPr txBox="1"/>
          <p:nvPr/>
        </p:nvSpPr>
        <p:spPr>
          <a:xfrm>
            <a:off x="381682" y="2363254"/>
            <a:ext cx="22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CALL CENTER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3" name="Google Shape;833;p32"/>
          <p:cNvSpPr txBox="1"/>
          <p:nvPr/>
        </p:nvSpPr>
        <p:spPr>
          <a:xfrm>
            <a:off x="3693228" y="18268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5" name="Google Shape;835;p32"/>
          <p:cNvSpPr txBox="1"/>
          <p:nvPr/>
        </p:nvSpPr>
        <p:spPr>
          <a:xfrm>
            <a:off x="5919691" y="4016829"/>
            <a:ext cx="2210100" cy="81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 EXPRESSION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7" name="Google Shape;837;p32"/>
          <p:cNvSpPr txBox="1"/>
          <p:nvPr/>
        </p:nvSpPr>
        <p:spPr>
          <a:xfrm>
            <a:off x="3948213" y="31121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38" name="Google Shape;838;p32"/>
          <p:cNvCxnSpPr>
            <a:cxnSpLocks/>
            <a:stCxn id="831" idx="3"/>
            <a:endCxn id="798" idx="2"/>
          </p:cNvCxnSpPr>
          <p:nvPr/>
        </p:nvCxnSpPr>
        <p:spPr>
          <a:xfrm flipV="1">
            <a:off x="2591782" y="2225203"/>
            <a:ext cx="883646" cy="3666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39" name="Google Shape;839;p32"/>
          <p:cNvCxnSpPr>
            <a:cxnSpLocks/>
            <a:stCxn id="828" idx="3"/>
            <a:endCxn id="795" idx="2"/>
          </p:cNvCxnSpPr>
          <p:nvPr/>
        </p:nvCxnSpPr>
        <p:spPr>
          <a:xfrm flipV="1">
            <a:off x="2445432" y="3517950"/>
            <a:ext cx="1029981" cy="1175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40" name="Google Shape;840;p32"/>
          <p:cNvCxnSpPr>
            <a:cxnSpLocks/>
            <a:stCxn id="796" idx="6"/>
            <a:endCxn id="835" idx="0"/>
          </p:cNvCxnSpPr>
          <p:nvPr/>
        </p:nvCxnSpPr>
        <p:spPr>
          <a:xfrm>
            <a:off x="6454478" y="2744076"/>
            <a:ext cx="570263" cy="127275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9E809A7C-FDC1-5E13-DFBD-1A78715F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803833"/>
            <a:ext cx="1709145" cy="170914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7F28A3F-FBC0-D94B-F3D2-6168458EE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741" y="1885241"/>
            <a:ext cx="2031900" cy="20319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3B8126A-7CE6-03FB-081A-6B7D39109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9" y="568732"/>
            <a:ext cx="2218452" cy="1734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/>
              <a:t>PROTOTYPE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2B51EF-400B-F0C7-737A-D2D00BF1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1" y="1280287"/>
            <a:ext cx="4280839" cy="242354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CB7D16-AFA3-EECC-9A9D-C9E2FFA7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095" y="1280287"/>
            <a:ext cx="4218181" cy="2423544"/>
          </a:xfrm>
          <a:prstGeom prst="rect">
            <a:avLst/>
          </a:prstGeom>
        </p:spPr>
      </p:pic>
      <p:sp>
        <p:nvSpPr>
          <p:cNvPr id="6" name="Google Shape;65;p16">
            <a:extLst>
              <a:ext uri="{FF2B5EF4-FFF2-40B4-BE49-F238E27FC236}">
                <a16:creationId xmlns:a16="http://schemas.microsoft.com/office/drawing/2014/main" id="{84BF3B2D-37CC-0B8B-2FD9-C3A9BE75D7B5}"/>
              </a:ext>
            </a:extLst>
          </p:cNvPr>
          <p:cNvSpPr txBox="1">
            <a:spLocks/>
          </p:cNvSpPr>
          <p:nvPr/>
        </p:nvSpPr>
        <p:spPr>
          <a:xfrm>
            <a:off x="1481887" y="4056284"/>
            <a:ext cx="166853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HOME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3F32E050-C985-6A7C-76E4-456AE57598CD}"/>
              </a:ext>
            </a:extLst>
          </p:cNvPr>
          <p:cNvSpPr txBox="1">
            <a:spLocks/>
          </p:cNvSpPr>
          <p:nvPr/>
        </p:nvSpPr>
        <p:spPr>
          <a:xfrm>
            <a:off x="5993581" y="4056283"/>
            <a:ext cx="1641208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LOGIN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6B2960A-CF42-FF2C-1C6F-AAABE9DCED68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</p:spTree>
    <p:extLst>
      <p:ext uri="{BB962C8B-B14F-4D97-AF65-F5344CB8AC3E}">
        <p14:creationId xmlns:p14="http://schemas.microsoft.com/office/powerpoint/2010/main" val="44781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/>
              <a:t>PROTOTYPE</a:t>
            </a:r>
            <a:endParaRPr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BC2D2D5-A744-3E94-3FFA-7BA96EF5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0" y="1280287"/>
            <a:ext cx="4280839" cy="2423543"/>
          </a:xfrm>
          <a:prstGeom prst="rect">
            <a:avLst/>
          </a:prstGeom>
        </p:spPr>
      </p:pic>
      <p:sp>
        <p:nvSpPr>
          <p:cNvPr id="7" name="Google Shape;65;p16">
            <a:extLst>
              <a:ext uri="{FF2B5EF4-FFF2-40B4-BE49-F238E27FC236}">
                <a16:creationId xmlns:a16="http://schemas.microsoft.com/office/drawing/2014/main" id="{5694A9CA-4C71-3981-3A1D-10F4CA11D8C3}"/>
              </a:ext>
            </a:extLst>
          </p:cNvPr>
          <p:cNvSpPr txBox="1">
            <a:spLocks/>
          </p:cNvSpPr>
          <p:nvPr/>
        </p:nvSpPr>
        <p:spPr>
          <a:xfrm>
            <a:off x="1138323" y="4019450"/>
            <a:ext cx="2915364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UPLOAD SPEECH FILE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6B2960A-CF42-FF2C-1C6F-AAABE9DCED68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2D6949EE-EA98-DA58-F81E-637CE525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23" y="1280286"/>
            <a:ext cx="4280839" cy="2423544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F45F74E4-5A15-C488-07B6-F910B5170605}"/>
              </a:ext>
            </a:extLst>
          </p:cNvPr>
          <p:cNvSpPr txBox="1">
            <a:spLocks/>
          </p:cNvSpPr>
          <p:nvPr/>
        </p:nvSpPr>
        <p:spPr>
          <a:xfrm>
            <a:off x="5793626" y="4019450"/>
            <a:ext cx="2166434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UPLOAD TEXT PAGE</a:t>
            </a:r>
            <a:endParaRPr lang="en-GB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170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PROTOTYPE</a:t>
            </a:r>
            <a:endParaRPr dirty="0"/>
          </a:p>
        </p:txBody>
      </p:sp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3F32E050-C985-6A7C-76E4-456AE57598CD}"/>
              </a:ext>
            </a:extLst>
          </p:cNvPr>
          <p:cNvSpPr txBox="1">
            <a:spLocks/>
          </p:cNvSpPr>
          <p:nvPr/>
        </p:nvSpPr>
        <p:spPr>
          <a:xfrm>
            <a:off x="1646312" y="4227681"/>
            <a:ext cx="1899385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RESULT PAGE</a:t>
            </a:r>
            <a:endParaRPr lang="en-GB" dirty="0">
              <a:solidFill>
                <a:schemeClr val="lt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D3522F2-9E0C-680D-B6BA-CA84DE03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1" y="1369464"/>
            <a:ext cx="4280839" cy="2404572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6FF78A1C-67AF-3105-FF14-95FCD6CA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21" y="1359979"/>
            <a:ext cx="4280839" cy="2423542"/>
          </a:xfrm>
          <a:prstGeom prst="rect">
            <a:avLst/>
          </a:prstGeom>
        </p:spPr>
      </p:pic>
      <p:sp>
        <p:nvSpPr>
          <p:cNvPr id="12" name="Google Shape;65;p16">
            <a:extLst>
              <a:ext uri="{FF2B5EF4-FFF2-40B4-BE49-F238E27FC236}">
                <a16:creationId xmlns:a16="http://schemas.microsoft.com/office/drawing/2014/main" id="{9F777E10-D019-B8CA-D006-C9DB6FEAC902}"/>
              </a:ext>
            </a:extLst>
          </p:cNvPr>
          <p:cNvSpPr txBox="1">
            <a:spLocks/>
          </p:cNvSpPr>
          <p:nvPr/>
        </p:nvSpPr>
        <p:spPr>
          <a:xfrm>
            <a:off x="6020573" y="4227680"/>
            <a:ext cx="166893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FAQ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13" name="Google Shape;232;p21">
            <a:extLst>
              <a:ext uri="{FF2B5EF4-FFF2-40B4-BE49-F238E27FC236}">
                <a16:creationId xmlns:a16="http://schemas.microsoft.com/office/drawing/2014/main" id="{11F5F269-D318-92DF-B4AA-24373B10387C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</p:spTree>
    <p:extLst>
      <p:ext uri="{BB962C8B-B14F-4D97-AF65-F5344CB8AC3E}">
        <p14:creationId xmlns:p14="http://schemas.microsoft.com/office/powerpoint/2010/main" val="167674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CONCLUSION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1AA5680-8E90-1D18-7328-E810B94D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2" y="1428891"/>
            <a:ext cx="3852000" cy="1968771"/>
          </a:xfrm>
          <a:prstGeom prst="rect">
            <a:avLst/>
          </a:prstGeom>
          <a:solidFill>
            <a:srgbClr val="9B97EF"/>
          </a:solidFill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</p:pic>
      <p:pic>
        <p:nvPicPr>
          <p:cNvPr id="9" name="Resim 8" descr="metin, vektör grafikler, vezir, işaret içeren bir resim&#10;&#10;Açıklama otomatik olarak oluşturuldu">
            <a:extLst>
              <a:ext uri="{FF2B5EF4-FFF2-40B4-BE49-F238E27FC236}">
                <a16:creationId xmlns:a16="http://schemas.microsoft.com/office/drawing/2014/main" id="{C4E7362C-243F-0BCB-2313-09759D67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29" y="2960140"/>
            <a:ext cx="3852000" cy="1968771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</p:pic>
      <p:sp>
        <p:nvSpPr>
          <p:cNvPr id="2" name="Google Shape;232;p21">
            <a:extLst>
              <a:ext uri="{FF2B5EF4-FFF2-40B4-BE49-F238E27FC236}">
                <a16:creationId xmlns:a16="http://schemas.microsoft.com/office/drawing/2014/main" id="{5C542D9C-6FB2-208F-E081-6B0FA38CC766}"/>
              </a:ext>
            </a:extLst>
          </p:cNvPr>
          <p:cNvSpPr txBox="1"/>
          <p:nvPr/>
        </p:nvSpPr>
        <p:spPr>
          <a:xfrm>
            <a:off x="3867905" y="785629"/>
            <a:ext cx="2281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 sum up</a:t>
            </a:r>
          </a:p>
        </p:txBody>
      </p:sp>
    </p:spTree>
    <p:extLst>
      <p:ext uri="{BB962C8B-B14F-4D97-AF65-F5344CB8AC3E}">
        <p14:creationId xmlns:p14="http://schemas.microsoft.com/office/powerpoint/2010/main" val="24327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461658" y="1489724"/>
            <a:ext cx="6111992" cy="2961000"/>
          </a:xfrm>
          <a:prstGeom prst="rect">
            <a:avLst/>
          </a:prstGeom>
          <a:effectLst>
            <a:outerShdw blurRad="50800" dist="38100" dir="5400000" algn="t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 dirty="0"/>
              <a:t>THANK YOU FOR LISTENING!!</a:t>
            </a:r>
            <a:endParaRPr sz="80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</p:pic>
      <p:sp>
        <p:nvSpPr>
          <p:cNvPr id="2" name="Freeform 108">
            <a:extLst>
              <a:ext uri="{FF2B5EF4-FFF2-40B4-BE49-F238E27FC236}">
                <a16:creationId xmlns:a16="http://schemas.microsoft.com/office/drawing/2014/main" id="{097113CE-A7AF-E476-1997-402EE0007546}"/>
              </a:ext>
            </a:extLst>
          </p:cNvPr>
          <p:cNvSpPr/>
          <p:nvPr/>
        </p:nvSpPr>
        <p:spPr>
          <a:xfrm>
            <a:off x="8495663" y="4450724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5753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95409" y="259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CONTENT</a:t>
            </a:r>
            <a:endParaRPr sz="4000" dirty="0"/>
          </a:p>
        </p:txBody>
      </p:sp>
      <p:grpSp>
        <p:nvGrpSpPr>
          <p:cNvPr id="71" name="Google Shape;71;p17"/>
          <p:cNvGrpSpPr/>
          <p:nvPr/>
        </p:nvGrpSpPr>
        <p:grpSpPr>
          <a:xfrm>
            <a:off x="2083080" y="3804948"/>
            <a:ext cx="2155202" cy="802138"/>
            <a:chOff x="5699116" y="1672629"/>
            <a:chExt cx="2155202" cy="802138"/>
          </a:xfrm>
        </p:grpSpPr>
        <p:sp>
          <p:nvSpPr>
            <p:cNvPr id="72" name="Google Shape;72;p17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DIFFERENCE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3" name="Google Shape;73;p17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is our difference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?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4" name="Google Shape;74;p17"/>
          <p:cNvGrpSpPr/>
          <p:nvPr/>
        </p:nvGrpSpPr>
        <p:grpSpPr>
          <a:xfrm>
            <a:off x="2083077" y="2514301"/>
            <a:ext cx="2155206" cy="802374"/>
            <a:chOff x="2313750" y="3396990"/>
            <a:chExt cx="2155206" cy="802374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2313750" y="3396990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ANALYSIS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we learned and designed as a result of our researches?</a:t>
              </a: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5993869" y="1346359"/>
            <a:ext cx="2275724" cy="802372"/>
            <a:chOff x="5699116" y="3389935"/>
            <a:chExt cx="2155202" cy="802372"/>
          </a:xfrm>
        </p:grpSpPr>
        <p:sp>
          <p:nvSpPr>
            <p:cNvPr id="78" name="Google Shape;78;p17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TECHNOLOGIES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9" name="Google Shape;79;p17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were the technologies and diagrams used?</a:t>
              </a:r>
            </a:p>
          </p:txBody>
        </p:sp>
      </p:grpSp>
      <p:grpSp>
        <p:nvGrpSpPr>
          <p:cNvPr id="80" name="Google Shape;80;p17"/>
          <p:cNvGrpSpPr/>
          <p:nvPr/>
        </p:nvGrpSpPr>
        <p:grpSpPr>
          <a:xfrm>
            <a:off x="2068339" y="1355951"/>
            <a:ext cx="2155206" cy="804056"/>
            <a:chOff x="2313750" y="1566323"/>
            <a:chExt cx="2155206" cy="804056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PROBLEM</a:t>
              </a:r>
              <a:endParaRPr lang="en-GB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brought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us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here?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1190539" y="1346359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205277" y="371986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205277" y="2533112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5101339" y="130864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14D708D7-92AD-0223-2E42-32818F0FA3A1}"/>
              </a:ext>
            </a:extLst>
          </p:cNvPr>
          <p:cNvSpPr/>
          <p:nvPr/>
        </p:nvSpPr>
        <p:spPr>
          <a:xfrm>
            <a:off x="5101339" y="2462711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3" name="Google Shape;77;p17">
            <a:extLst>
              <a:ext uri="{FF2B5EF4-FFF2-40B4-BE49-F238E27FC236}">
                <a16:creationId xmlns:a16="http://schemas.microsoft.com/office/drawing/2014/main" id="{FCBCA7B9-FA9F-0B42-AD03-055F2EFB31A8}"/>
              </a:ext>
            </a:extLst>
          </p:cNvPr>
          <p:cNvGrpSpPr/>
          <p:nvPr/>
        </p:nvGrpSpPr>
        <p:grpSpPr>
          <a:xfrm>
            <a:off x="5993869" y="2532615"/>
            <a:ext cx="2275725" cy="802372"/>
            <a:chOff x="5699116" y="3389935"/>
            <a:chExt cx="2155203" cy="802372"/>
          </a:xfrm>
        </p:grpSpPr>
        <p:sp>
          <p:nvSpPr>
            <p:cNvPr id="4" name="Google Shape;78;p17">
              <a:extLst>
                <a:ext uri="{FF2B5EF4-FFF2-40B4-BE49-F238E27FC236}">
                  <a16:creationId xmlns:a16="http://schemas.microsoft.com/office/drawing/2014/main" id="{BACB00C7-2358-BE5D-D285-F6BE87465679}"/>
                </a:ext>
              </a:extLst>
            </p:cNvPr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CONCLUSION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" name="Google Shape;79;p17">
              <a:extLst>
                <a:ext uri="{FF2B5EF4-FFF2-40B4-BE49-F238E27FC236}">
                  <a16:creationId xmlns:a16="http://schemas.microsoft.com/office/drawing/2014/main" id="{B5AB3E9B-A0E4-66A1-54F4-AF1CBA65EFB2}"/>
                </a:ext>
              </a:extLst>
            </p:cNvPr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To sum up</a:t>
              </a:r>
            </a:p>
          </p:txBody>
        </p:sp>
      </p:grpSp>
      <p:sp>
        <p:nvSpPr>
          <p:cNvPr id="6" name="Google Shape;86;p17">
            <a:extLst>
              <a:ext uri="{FF2B5EF4-FFF2-40B4-BE49-F238E27FC236}">
                <a16:creationId xmlns:a16="http://schemas.microsoft.com/office/drawing/2014/main" id="{2BB71D4F-0A72-8254-9D33-74B97D9FBB56}"/>
              </a:ext>
            </a:extLst>
          </p:cNvPr>
          <p:cNvSpPr/>
          <p:nvPr/>
        </p:nvSpPr>
        <p:spPr>
          <a:xfrm>
            <a:off x="5116069" y="368127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7" name="Google Shape;77;p17">
            <a:extLst>
              <a:ext uri="{FF2B5EF4-FFF2-40B4-BE49-F238E27FC236}">
                <a16:creationId xmlns:a16="http://schemas.microsoft.com/office/drawing/2014/main" id="{F20329B4-330C-DAB8-684B-7CCBDC30FFA2}"/>
              </a:ext>
            </a:extLst>
          </p:cNvPr>
          <p:cNvGrpSpPr/>
          <p:nvPr/>
        </p:nvGrpSpPr>
        <p:grpSpPr>
          <a:xfrm>
            <a:off x="5993871" y="3791071"/>
            <a:ext cx="2375292" cy="802372"/>
            <a:chOff x="5699116" y="3389935"/>
            <a:chExt cx="2249497" cy="802372"/>
          </a:xfrm>
        </p:grpSpPr>
        <p:sp>
          <p:nvSpPr>
            <p:cNvPr id="8" name="Google Shape;78;p17">
              <a:extLst>
                <a:ext uri="{FF2B5EF4-FFF2-40B4-BE49-F238E27FC236}">
                  <a16:creationId xmlns:a16="http://schemas.microsoft.com/office/drawing/2014/main" id="{AA6E80DF-57AB-F149-E287-5F4CEA8BEBEF}"/>
                </a:ext>
              </a:extLst>
            </p:cNvPr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PROTOTYPE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" name="Google Shape;79;p17">
              <a:extLst>
                <a:ext uri="{FF2B5EF4-FFF2-40B4-BE49-F238E27FC236}">
                  <a16:creationId xmlns:a16="http://schemas.microsoft.com/office/drawing/2014/main" id="{1C74779A-CF66-B946-BE51-F715BD286CD1}"/>
                </a:ext>
              </a:extLst>
            </p:cNvPr>
            <p:cNvSpPr txBox="1"/>
            <p:nvPr/>
          </p:nvSpPr>
          <p:spPr>
            <a:xfrm>
              <a:off x="5699117" y="3643607"/>
              <a:ext cx="2249496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Prototype of the SER web-site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84036" y="121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INTRODUCTION</a:t>
            </a:r>
            <a:endParaRPr sz="4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090163" y="2597053"/>
            <a:ext cx="1445220" cy="416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tr-TR" dirty="0">
                <a:solidFill>
                  <a:schemeClr val="lt2"/>
                </a:solidFill>
              </a:rPr>
              <a:t>CALL CENTER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604D7BF-0481-5A4D-F79C-4AA947CA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0" y="1099619"/>
            <a:ext cx="2933872" cy="146693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817DC52-09FE-F244-17DB-82C0FB2FD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811" y="1099620"/>
            <a:ext cx="2733225" cy="1822150"/>
          </a:xfrm>
          <a:prstGeom prst="rect">
            <a:avLst/>
          </a:prstGeom>
        </p:spPr>
      </p:pic>
      <p:pic>
        <p:nvPicPr>
          <p:cNvPr id="7" name="Resim 6" descr="cihaz içeren bir resim&#10;&#10;Açıklama otomatik olarak oluşturuldu">
            <a:extLst>
              <a:ext uri="{FF2B5EF4-FFF2-40B4-BE49-F238E27FC236}">
                <a16:creationId xmlns:a16="http://schemas.microsoft.com/office/drawing/2014/main" id="{69429785-95DD-23B7-E1F9-F1E7791E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534" y="2809180"/>
            <a:ext cx="2143125" cy="2143125"/>
          </a:xfrm>
          <a:prstGeom prst="rect">
            <a:avLst/>
          </a:prstGeom>
        </p:spPr>
      </p:pic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16E115FD-47EF-B8B4-FA60-C6957E5AB800}"/>
              </a:ext>
            </a:extLst>
          </p:cNvPr>
          <p:cNvSpPr txBox="1">
            <a:spLocks/>
          </p:cNvSpPr>
          <p:nvPr/>
        </p:nvSpPr>
        <p:spPr>
          <a:xfrm>
            <a:off x="5911777" y="3013516"/>
            <a:ext cx="1819291" cy="416463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39700" indent="0">
              <a:buClr>
                <a:schemeClr val="lt2"/>
              </a:buClr>
              <a:buFont typeface="Anaheim"/>
              <a:buNone/>
            </a:pPr>
            <a:r>
              <a:rPr lang="tr-TR" dirty="0">
                <a:solidFill>
                  <a:schemeClr val="lt2"/>
                </a:solidFill>
              </a:rPr>
              <a:t>VIRTUAL ASSISTANT</a:t>
            </a:r>
          </a:p>
        </p:txBody>
      </p:sp>
      <p:sp>
        <p:nvSpPr>
          <p:cNvPr id="9" name="Google Shape;65;p16">
            <a:extLst>
              <a:ext uri="{FF2B5EF4-FFF2-40B4-BE49-F238E27FC236}">
                <a16:creationId xmlns:a16="http://schemas.microsoft.com/office/drawing/2014/main" id="{57C82EC2-B69E-464C-75FC-451FB014D2D9}"/>
              </a:ext>
            </a:extLst>
          </p:cNvPr>
          <p:cNvSpPr txBox="1">
            <a:spLocks/>
          </p:cNvSpPr>
          <p:nvPr/>
        </p:nvSpPr>
        <p:spPr>
          <a:xfrm>
            <a:off x="5116848" y="4535842"/>
            <a:ext cx="2018796" cy="416463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39700" indent="0">
              <a:buClr>
                <a:schemeClr val="lt2"/>
              </a:buClr>
              <a:buFont typeface="Anaheim"/>
              <a:buNone/>
            </a:pPr>
            <a:r>
              <a:rPr lang="tr-TR" dirty="0">
                <a:solidFill>
                  <a:schemeClr val="lt2"/>
                </a:solidFill>
              </a:rPr>
              <a:t>CUSTOMER SERVICES</a:t>
            </a:r>
          </a:p>
        </p:txBody>
      </p:sp>
      <p:sp>
        <p:nvSpPr>
          <p:cNvPr id="10" name="Chord 15">
            <a:extLst>
              <a:ext uri="{FF2B5EF4-FFF2-40B4-BE49-F238E27FC236}">
                <a16:creationId xmlns:a16="http://schemas.microsoft.com/office/drawing/2014/main" id="{FD0F6171-A336-E168-4A7B-469D0DA06797}"/>
              </a:ext>
            </a:extLst>
          </p:cNvPr>
          <p:cNvSpPr/>
          <p:nvPr/>
        </p:nvSpPr>
        <p:spPr>
          <a:xfrm>
            <a:off x="7459774" y="4334025"/>
            <a:ext cx="271294" cy="448015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BDBC7B1E-7D25-2CCF-BF9D-DEBD804D753D}"/>
              </a:ext>
            </a:extLst>
          </p:cNvPr>
          <p:cNvSpPr/>
          <p:nvPr/>
        </p:nvSpPr>
        <p:spPr>
          <a:xfrm>
            <a:off x="8727753" y="433402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rapezoid 13">
            <a:extLst>
              <a:ext uri="{FF2B5EF4-FFF2-40B4-BE49-F238E27FC236}">
                <a16:creationId xmlns:a16="http://schemas.microsoft.com/office/drawing/2014/main" id="{0D18DC5A-ADBD-C18B-305C-FD4B87810395}"/>
              </a:ext>
            </a:extLst>
          </p:cNvPr>
          <p:cNvSpPr/>
          <p:nvPr/>
        </p:nvSpPr>
        <p:spPr>
          <a:xfrm>
            <a:off x="7923114" y="435550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000" y="264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PROBLEM</a:t>
            </a:r>
            <a:endParaRPr sz="4000" dirty="0"/>
          </a:p>
        </p:txBody>
      </p:sp>
      <p:sp>
        <p:nvSpPr>
          <p:cNvPr id="232" name="Google Shape;232;p21"/>
          <p:cNvSpPr txBox="1"/>
          <p:nvPr/>
        </p:nvSpPr>
        <p:spPr>
          <a:xfrm>
            <a:off x="3056199" y="1186542"/>
            <a:ext cx="303160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brought us here?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70AF253-E956-08C7-FF7B-9AAE8A10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83" y="2053182"/>
            <a:ext cx="2143124" cy="2143125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7735979A-C833-31DF-5992-9D0D16C53FD7}"/>
              </a:ext>
            </a:extLst>
          </p:cNvPr>
          <p:cNvSpPr/>
          <p:nvPr/>
        </p:nvSpPr>
        <p:spPr>
          <a:xfrm>
            <a:off x="2699350" y="2907086"/>
            <a:ext cx="615142" cy="572700"/>
          </a:xfrm>
          <a:prstGeom prst="rightArrow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1AF1A8B-4C07-D7D2-DA07-F94D92069802}"/>
              </a:ext>
            </a:extLst>
          </p:cNvPr>
          <p:cNvSpPr txBox="1"/>
          <p:nvPr/>
        </p:nvSpPr>
        <p:spPr>
          <a:xfrm>
            <a:off x="7007398" y="2742154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😄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775AE51-C59D-530A-2D6A-F67AF028D968}"/>
              </a:ext>
            </a:extLst>
          </p:cNvPr>
          <p:cNvSpPr txBox="1"/>
          <p:nvPr/>
        </p:nvSpPr>
        <p:spPr>
          <a:xfrm>
            <a:off x="7606281" y="3390810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😑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BA9D4AF-91D8-3205-4510-B10D799B6883}"/>
              </a:ext>
            </a:extLst>
          </p:cNvPr>
          <p:cNvSpPr txBox="1"/>
          <p:nvPr/>
        </p:nvSpPr>
        <p:spPr>
          <a:xfrm>
            <a:off x="8104678" y="3083033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😢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40CB3D4-F661-AE51-BD97-DB60204AC279}"/>
              </a:ext>
            </a:extLst>
          </p:cNvPr>
          <p:cNvSpPr txBox="1"/>
          <p:nvPr/>
        </p:nvSpPr>
        <p:spPr>
          <a:xfrm>
            <a:off x="7912705" y="3258349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😠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302B800-67A7-0697-92FF-B6FE36E85449}"/>
              </a:ext>
            </a:extLst>
          </p:cNvPr>
          <p:cNvSpPr txBox="1"/>
          <p:nvPr/>
        </p:nvSpPr>
        <p:spPr>
          <a:xfrm>
            <a:off x="7814781" y="2664222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😐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82EF801D-0AB2-D1C4-4C90-7C3294D5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61" y="2053183"/>
            <a:ext cx="2143125" cy="2143125"/>
          </a:xfrm>
          <a:prstGeom prst="rect">
            <a:avLst/>
          </a:prstGeom>
        </p:spPr>
      </p:pic>
      <p:sp>
        <p:nvSpPr>
          <p:cNvPr id="22" name="Ok: Sağ 21">
            <a:extLst>
              <a:ext uri="{FF2B5EF4-FFF2-40B4-BE49-F238E27FC236}">
                <a16:creationId xmlns:a16="http://schemas.microsoft.com/office/drawing/2014/main" id="{90580C39-074B-568C-C591-1DB4BD2EE129}"/>
              </a:ext>
            </a:extLst>
          </p:cNvPr>
          <p:cNvSpPr/>
          <p:nvPr/>
        </p:nvSpPr>
        <p:spPr>
          <a:xfrm>
            <a:off x="5886142" y="2907086"/>
            <a:ext cx="615142" cy="572700"/>
          </a:xfrm>
          <a:prstGeom prst="rightArrow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CA472DA8-5580-6491-D1C8-CDCE9184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8" y="2053182"/>
            <a:ext cx="2305050" cy="2143125"/>
          </a:xfrm>
          <a:prstGeom prst="rect">
            <a:avLst/>
          </a:prstGeom>
        </p:spPr>
      </p:pic>
      <p:sp>
        <p:nvSpPr>
          <p:cNvPr id="29" name="Google Shape;65;p16">
            <a:extLst>
              <a:ext uri="{FF2B5EF4-FFF2-40B4-BE49-F238E27FC236}">
                <a16:creationId xmlns:a16="http://schemas.microsoft.com/office/drawing/2014/main" id="{D5210DCC-7C21-18F8-466B-03C4DEAF0374}"/>
              </a:ext>
            </a:extLst>
          </p:cNvPr>
          <p:cNvSpPr txBox="1">
            <a:spLocks/>
          </p:cNvSpPr>
          <p:nvPr/>
        </p:nvSpPr>
        <p:spPr>
          <a:xfrm>
            <a:off x="3302672" y="4397517"/>
            <a:ext cx="2542501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en-GB" dirty="0">
                <a:solidFill>
                  <a:schemeClr val="lt2"/>
                </a:solidFill>
              </a:rPr>
              <a:t>Evaluate of </a:t>
            </a:r>
            <a:r>
              <a:rPr lang="tr-TR" dirty="0">
                <a:solidFill>
                  <a:schemeClr val="lt2"/>
                </a:solidFill>
              </a:rPr>
              <a:t>E</a:t>
            </a:r>
            <a:r>
              <a:rPr lang="en-GB" dirty="0">
                <a:solidFill>
                  <a:schemeClr val="lt2"/>
                </a:solidFill>
              </a:rPr>
              <a:t>motional </a:t>
            </a:r>
            <a:r>
              <a:rPr lang="tr-TR" dirty="0">
                <a:solidFill>
                  <a:schemeClr val="lt2"/>
                </a:solidFill>
              </a:rPr>
              <a:t>D</a:t>
            </a:r>
            <a:r>
              <a:rPr lang="en-GB" dirty="0" err="1">
                <a:solidFill>
                  <a:schemeClr val="lt2"/>
                </a:solidFill>
              </a:rPr>
              <a:t>ata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30" name="Google Shape;65;p16">
            <a:extLst>
              <a:ext uri="{FF2B5EF4-FFF2-40B4-BE49-F238E27FC236}">
                <a16:creationId xmlns:a16="http://schemas.microsoft.com/office/drawing/2014/main" id="{B3C6058B-8ADA-9041-7972-F21BC6B6499B}"/>
              </a:ext>
            </a:extLst>
          </p:cNvPr>
          <p:cNvSpPr txBox="1">
            <a:spLocks/>
          </p:cNvSpPr>
          <p:nvPr/>
        </p:nvSpPr>
        <p:spPr>
          <a:xfrm>
            <a:off x="6914429" y="4397516"/>
            <a:ext cx="180070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en-GB" dirty="0">
                <a:solidFill>
                  <a:schemeClr val="lt2"/>
                </a:solidFill>
              </a:rPr>
              <a:t>Analysis Result</a:t>
            </a:r>
          </a:p>
        </p:txBody>
      </p:sp>
      <p:sp>
        <p:nvSpPr>
          <p:cNvPr id="31" name="Google Shape;65;p16">
            <a:extLst>
              <a:ext uri="{FF2B5EF4-FFF2-40B4-BE49-F238E27FC236}">
                <a16:creationId xmlns:a16="http://schemas.microsoft.com/office/drawing/2014/main" id="{17AC2E68-D742-E757-C493-701F705F0B7C}"/>
              </a:ext>
            </a:extLst>
          </p:cNvPr>
          <p:cNvSpPr txBox="1">
            <a:spLocks/>
          </p:cNvSpPr>
          <p:nvPr/>
        </p:nvSpPr>
        <p:spPr>
          <a:xfrm>
            <a:off x="443920" y="4397516"/>
            <a:ext cx="1899385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Speech </a:t>
            </a:r>
            <a:r>
              <a:rPr lang="en-GB" dirty="0">
                <a:solidFill>
                  <a:schemeClr val="lt2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713225" y="234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ANALYSIS</a:t>
            </a:r>
            <a:endParaRPr dirty="0"/>
          </a:p>
        </p:txBody>
      </p:sp>
      <p:sp>
        <p:nvSpPr>
          <p:cNvPr id="624" name="Google Shape;624;p28"/>
          <p:cNvSpPr txBox="1"/>
          <p:nvPr/>
        </p:nvSpPr>
        <p:spPr>
          <a:xfrm>
            <a:off x="713225" y="3617757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Speech is the most important and effective main way of human interaction.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3568798" y="3617682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There is a transfer of emotion in every person's speech.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632" name="Google Shape;632;p28"/>
          <p:cNvCxnSpPr>
            <a:cxnSpLocks/>
          </p:cNvCxnSpPr>
          <p:nvPr/>
        </p:nvCxnSpPr>
        <p:spPr>
          <a:xfrm>
            <a:off x="2968925" y="2340282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3" name="Google Shape;633;p28"/>
          <p:cNvCxnSpPr>
            <a:cxnSpLocks/>
          </p:cNvCxnSpPr>
          <p:nvPr/>
        </p:nvCxnSpPr>
        <p:spPr>
          <a:xfrm rot="10800000" flipH="1">
            <a:off x="5701200" y="2340357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D980F51A-128E-883B-EBF0-765472F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1" y="1659185"/>
            <a:ext cx="1825129" cy="1825129"/>
          </a:xfrm>
          <a:prstGeom prst="rect">
            <a:avLst/>
          </a:prstGeom>
        </p:spPr>
      </p:pic>
      <p:pic>
        <p:nvPicPr>
          <p:cNvPr id="5" name="Resim 4" descr="metin, küçük resim, resim çerçevesi içeren bir resim&#10;&#10;Açıklama otomatik olarak oluşturuldu">
            <a:extLst>
              <a:ext uri="{FF2B5EF4-FFF2-40B4-BE49-F238E27FC236}">
                <a16:creationId xmlns:a16="http://schemas.microsoft.com/office/drawing/2014/main" id="{37EC34E0-E6FB-F636-5F9B-0C4AF5EA0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2" y="1659185"/>
            <a:ext cx="2322135" cy="156540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E0617D-9466-17FD-3134-EF2848BAC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502" y="1659185"/>
            <a:ext cx="2151360" cy="1825129"/>
          </a:xfrm>
          <a:prstGeom prst="rect">
            <a:avLst/>
          </a:prstGeom>
        </p:spPr>
      </p:pic>
      <p:sp>
        <p:nvSpPr>
          <p:cNvPr id="8" name="Google Shape;627;p28">
            <a:extLst>
              <a:ext uri="{FF2B5EF4-FFF2-40B4-BE49-F238E27FC236}">
                <a16:creationId xmlns:a16="http://schemas.microsoft.com/office/drawing/2014/main" id="{CDD60AF1-284A-828A-E610-7CD2937243A0}"/>
              </a:ext>
            </a:extLst>
          </p:cNvPr>
          <p:cNvSpPr txBox="1"/>
          <p:nvPr/>
        </p:nvSpPr>
        <p:spPr>
          <a:xfrm>
            <a:off x="6329034" y="3622596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Analyzing</a:t>
            </a:r>
            <a:r>
              <a:rPr lang="en-GB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speech signals.</a:t>
            </a: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F46AF4A-0D5A-BC9D-93AD-C6A37C473A7B}"/>
              </a:ext>
            </a:extLst>
          </p:cNvPr>
          <p:cNvSpPr txBox="1"/>
          <p:nvPr/>
        </p:nvSpPr>
        <p:spPr>
          <a:xfrm>
            <a:off x="713225" y="861400"/>
            <a:ext cx="792499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we learned and designed as a result of our researches?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SYSTEM PURPOSE</a:t>
            </a:r>
            <a:endParaRPr dirty="0"/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26"/>
          <p:cNvCxnSpPr>
            <a:cxnSpLocks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  <a:stCxn id="495" idx="0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  <a:endCxn id="495" idx="2"/>
          </p:cNvCxnSpPr>
          <p:nvPr/>
        </p:nvCxnSpPr>
        <p:spPr>
          <a:xfrm rot="10800000" flipH="1">
            <a:off x="2923937" y="3794374"/>
            <a:ext cx="1648200" cy="245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  <a:stCxn id="495" idx="2"/>
          </p:cNvCxnSpPr>
          <p:nvPr/>
        </p:nvCxnSpPr>
        <p:spPr>
          <a:xfrm rot="-5400000" flipH="1">
            <a:off x="5273250" y="3093201"/>
            <a:ext cx="2454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cxnSpLocks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cxnSpLocks/>
            <a:stCxn id="495" idx="3"/>
          </p:cNvCxnSpPr>
          <p:nvPr/>
        </p:nvCxnSpPr>
        <p:spPr>
          <a:xfrm>
            <a:off x="5932664" y="3009275"/>
            <a:ext cx="2874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0D6A5F2C-7CA0-2E4A-C88F-896785AB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2" y="1896650"/>
            <a:ext cx="2143125" cy="21431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793E41-9C4B-AF0B-CDFD-459A84A2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15" y="1890811"/>
            <a:ext cx="2143126" cy="2143126"/>
          </a:xfrm>
          <a:prstGeom prst="rect">
            <a:avLst/>
          </a:prstGeom>
        </p:spPr>
      </p:pic>
      <p:sp>
        <p:nvSpPr>
          <p:cNvPr id="8" name="Google Shape;405;p24">
            <a:extLst>
              <a:ext uri="{FF2B5EF4-FFF2-40B4-BE49-F238E27FC236}">
                <a16:creationId xmlns:a16="http://schemas.microsoft.com/office/drawing/2014/main" id="{1A270BBE-36F0-FBF4-2A27-7E4E05CC6907}"/>
              </a:ext>
            </a:extLst>
          </p:cNvPr>
          <p:cNvSpPr txBox="1"/>
          <p:nvPr/>
        </p:nvSpPr>
        <p:spPr>
          <a:xfrm>
            <a:off x="6577370" y="4812548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Machines' understanding of human emotions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" name="Google Shape;405;p24">
            <a:extLst>
              <a:ext uri="{FF2B5EF4-FFF2-40B4-BE49-F238E27FC236}">
                <a16:creationId xmlns:a16="http://schemas.microsoft.com/office/drawing/2014/main" id="{7D84AA5D-E8C9-AA23-08C6-ACF0662405E8}"/>
              </a:ext>
            </a:extLst>
          </p:cNvPr>
          <p:cNvSpPr txBox="1"/>
          <p:nvPr/>
        </p:nvSpPr>
        <p:spPr>
          <a:xfrm>
            <a:off x="244216" y="4420472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Upload 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00" b="5303"/>
          <a:stretch/>
        </p:blipFill>
        <p:spPr>
          <a:xfrm>
            <a:off x="5516247" y="1435400"/>
            <a:ext cx="3182075" cy="2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SYSTEM PURPOSE</a:t>
            </a:r>
            <a:endParaRPr dirty="0"/>
          </a:p>
        </p:txBody>
      </p:sp>
      <p:sp>
        <p:nvSpPr>
          <p:cNvPr id="1341" name="Google Shape;1341;p44"/>
          <p:cNvSpPr txBox="1"/>
          <p:nvPr/>
        </p:nvSpPr>
        <p:spPr>
          <a:xfrm>
            <a:off x="284217" y="3661916"/>
            <a:ext cx="47208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aim of this system is to analyze the emotional state of these people as a result of taking the texts that people have spoken or written.</a:t>
            </a:r>
            <a:endParaRPr sz="1200" b="1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2" name="Google Shape;1362;p44"/>
          <p:cNvSpPr txBox="1"/>
          <p:nvPr/>
        </p:nvSpPr>
        <p:spPr>
          <a:xfrm>
            <a:off x="7947573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HAPPY</a:t>
            </a:r>
          </a:p>
          <a:p>
            <a:pPr algn="ctr"/>
            <a:r>
              <a:rPr lang="tr-TR" sz="1200" dirty="0"/>
              <a:t>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3" name="Google Shape;1363;p44"/>
          <p:cNvSpPr txBox="1"/>
          <p:nvPr/>
        </p:nvSpPr>
        <p:spPr>
          <a:xfrm>
            <a:off x="6476323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</a:t>
            </a: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EAR</a:t>
            </a:r>
          </a:p>
          <a:p>
            <a:pPr algn="ctr"/>
            <a:r>
              <a:rPr lang="tr-TR" sz="1200" dirty="0"/>
              <a:t>😐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4" name="Google Shape;1364;p44"/>
          <p:cNvSpPr txBox="1"/>
          <p:nvPr/>
        </p:nvSpPr>
        <p:spPr>
          <a:xfrm>
            <a:off x="5872368" y="3797863"/>
            <a:ext cx="742321" cy="2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NEUTRAL</a:t>
            </a:r>
          </a:p>
          <a:p>
            <a:pPr algn="ctr"/>
            <a:r>
              <a:rPr lang="tr-TR" sz="1200" dirty="0"/>
              <a:t>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7437266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SAD</a:t>
            </a:r>
          </a:p>
          <a:p>
            <a:pPr algn="ctr"/>
            <a:r>
              <a:rPr lang="tr-TR" sz="1200" dirty="0"/>
              <a:t>😢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6" name="Google Shape;1366;p44"/>
          <p:cNvSpPr txBox="1"/>
          <p:nvPr/>
        </p:nvSpPr>
        <p:spPr>
          <a:xfrm>
            <a:off x="6973931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ANGRY</a:t>
            </a:r>
          </a:p>
          <a:p>
            <a:pPr algn="ctr"/>
            <a:r>
              <a:rPr lang="tr-TR" sz="1200" dirty="0"/>
              <a:t>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9D4673D-1181-12DA-36FE-20C14F4FC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17" y="1589160"/>
            <a:ext cx="2298378" cy="179861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976BB29-A7EE-E8BF-3BB2-8B154C84F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41" y="1589160"/>
            <a:ext cx="2314532" cy="179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2"/>
          <p:cNvGrpSpPr/>
          <p:nvPr/>
        </p:nvGrpSpPr>
        <p:grpSpPr>
          <a:xfrm>
            <a:off x="5581348" y="213458"/>
            <a:ext cx="2863464" cy="1663194"/>
            <a:chOff x="233350" y="949250"/>
            <a:chExt cx="7137300" cy="3802300"/>
          </a:xfrm>
        </p:grpSpPr>
        <p:sp>
          <p:nvSpPr>
            <p:cNvPr id="239" name="Google Shape;239;p2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262960" y="167328"/>
            <a:ext cx="48267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SIMILAR PROJECTS</a:t>
            </a:r>
            <a:endParaRPr dirty="0"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8039577" y="3561692"/>
            <a:ext cx="320362" cy="306516"/>
            <a:chOff x="3950316" y="3820307"/>
            <a:chExt cx="369805" cy="353782"/>
          </a:xfrm>
        </p:grpSpPr>
        <p:sp>
          <p:nvSpPr>
            <p:cNvPr id="309" name="Google Shape;30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0370F1B4-FF7A-75E9-AB78-41843CB6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96" y="2063583"/>
            <a:ext cx="2248762" cy="195017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ED901F-1722-A19D-7E12-6BA3B28E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6" y="931123"/>
            <a:ext cx="4252475" cy="204776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912549C-0AC1-754C-BE16-BDF8E343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090"/>
          <a:stretch/>
        </p:blipFill>
        <p:spPr>
          <a:xfrm>
            <a:off x="321146" y="2954120"/>
            <a:ext cx="4263955" cy="1950171"/>
          </a:xfrm>
          <a:prstGeom prst="rect">
            <a:avLst/>
          </a:prstGeom>
        </p:spPr>
      </p:pic>
      <p:sp>
        <p:nvSpPr>
          <p:cNvPr id="10" name="Google Shape;405;p24">
            <a:extLst>
              <a:ext uri="{FF2B5EF4-FFF2-40B4-BE49-F238E27FC236}">
                <a16:creationId xmlns:a16="http://schemas.microsoft.com/office/drawing/2014/main" id="{D8F5FACF-97BA-E66C-EB5B-A8ADC2A098DE}"/>
              </a:ext>
            </a:extLst>
          </p:cNvPr>
          <p:cNvSpPr txBox="1"/>
          <p:nvPr/>
        </p:nvSpPr>
        <p:spPr>
          <a:xfrm>
            <a:off x="5908859" y="4546646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When the projects done in the past are examined, it has been observed that Angry, Disgusted, Fear, Happy, Sad and Surprised emotions intensified.</a:t>
            </a:r>
            <a:endParaRPr sz="11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492</Words>
  <Application>Microsoft Office PowerPoint</Application>
  <PresentationFormat>Ekran Gösterisi (16:9)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Fira Sans Condensed</vt:lpstr>
      <vt:lpstr>Roboto Condensed Light</vt:lpstr>
      <vt:lpstr>Raleway</vt:lpstr>
      <vt:lpstr>Anaheim</vt:lpstr>
      <vt:lpstr>Fira Sans Condensed Light</vt:lpstr>
      <vt:lpstr>Arial</vt:lpstr>
      <vt:lpstr>Rajdhani</vt:lpstr>
      <vt:lpstr>AI Tech Agency Infographics by Slidesgo</vt:lpstr>
      <vt:lpstr>SPEECH EMOTION RECOGNITION</vt:lpstr>
      <vt:lpstr>OUR TEAM</vt:lpstr>
      <vt:lpstr>CONTENT</vt:lpstr>
      <vt:lpstr>INTRODUCTION</vt:lpstr>
      <vt:lpstr>PROBLEM</vt:lpstr>
      <vt:lpstr>ANALYSIS</vt:lpstr>
      <vt:lpstr>SYSTEM PURPOSE</vt:lpstr>
      <vt:lpstr>SYSTEM PURPOSE</vt:lpstr>
      <vt:lpstr>SIMILAR PROJECTS</vt:lpstr>
      <vt:lpstr>DIFFERENCE</vt:lpstr>
      <vt:lpstr>PowerPoint Sunusu</vt:lpstr>
      <vt:lpstr>ADVANTAGES</vt:lpstr>
      <vt:lpstr>FLOWCHART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TECHNOLOGIES</vt:lpstr>
      <vt:lpstr>FUTURE WORKS</vt:lpstr>
      <vt:lpstr>PROTOTYPE</vt:lpstr>
      <vt:lpstr>PROTOTYPE</vt:lpstr>
      <vt:lpstr>PROTOTYPE</vt:lpstr>
      <vt:lpstr>CONCLUSION</vt:lpstr>
      <vt:lpstr>THANK YOU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ELIF</dc:creator>
  <cp:lastModifiedBy>şima kayısı</cp:lastModifiedBy>
  <cp:revision>14</cp:revision>
  <dcterms:modified xsi:type="dcterms:W3CDTF">2023-01-20T17:05:33Z</dcterms:modified>
</cp:coreProperties>
</file>